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3" r:id="rId6"/>
    <p:sldId id="260" r:id="rId7"/>
    <p:sldId id="261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4013" autoAdjust="0"/>
    <p:restoredTop sz="94660"/>
  </p:normalViewPr>
  <p:slideViewPr>
    <p:cSldViewPr snapToGrid="0">
      <p:cViewPr varScale="1">
        <p:scale>
          <a:sx n="90" d="100"/>
          <a:sy n="90" d="100"/>
        </p:scale>
        <p:origin x="52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0C4-7255-48D7-8968-122D5BB354B7}" type="datetimeFigureOut">
              <a:rPr lang="he-IL" smtClean="0"/>
              <a:t>ה'/אב/תשפ"א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BC536-1658-46E7-AE79-04B1468B3AD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65094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0C4-7255-48D7-8968-122D5BB354B7}" type="datetimeFigureOut">
              <a:rPr lang="he-IL" smtClean="0"/>
              <a:t>ה'/אב/תשפ"א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BC536-1658-46E7-AE79-04B1468B3AD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38773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0C4-7255-48D7-8968-122D5BB354B7}" type="datetimeFigureOut">
              <a:rPr lang="he-IL" smtClean="0"/>
              <a:t>ה'/אב/תשפ"א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BC536-1658-46E7-AE79-04B1468B3AD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94539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0C4-7255-48D7-8968-122D5BB354B7}" type="datetimeFigureOut">
              <a:rPr lang="he-IL" smtClean="0"/>
              <a:t>ה'/אב/תשפ"א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BC536-1658-46E7-AE79-04B1468B3AD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74104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0C4-7255-48D7-8968-122D5BB354B7}" type="datetimeFigureOut">
              <a:rPr lang="he-IL" smtClean="0"/>
              <a:t>ה'/אב/תשפ"א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BC536-1658-46E7-AE79-04B1468B3AD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13976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0C4-7255-48D7-8968-122D5BB354B7}" type="datetimeFigureOut">
              <a:rPr lang="he-IL" smtClean="0"/>
              <a:t>ה'/אב/תשפ"א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BC536-1658-46E7-AE79-04B1468B3AD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18838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0C4-7255-48D7-8968-122D5BB354B7}" type="datetimeFigureOut">
              <a:rPr lang="he-IL" smtClean="0"/>
              <a:t>ה'/אב/תשפ"א</a:t>
            </a:fld>
            <a:endParaRPr lang="he-IL"/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BC536-1658-46E7-AE79-04B1468B3AD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50747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0C4-7255-48D7-8968-122D5BB354B7}" type="datetimeFigureOut">
              <a:rPr lang="he-IL" smtClean="0"/>
              <a:t>ה'/אב/תשפ"א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BC536-1658-46E7-AE79-04B1468B3AD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85291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0C4-7255-48D7-8968-122D5BB354B7}" type="datetimeFigureOut">
              <a:rPr lang="he-IL" smtClean="0"/>
              <a:t>ה'/אב/תשפ"א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BC536-1658-46E7-AE79-04B1468B3AD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89540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0C4-7255-48D7-8968-122D5BB354B7}" type="datetimeFigureOut">
              <a:rPr lang="he-IL" smtClean="0"/>
              <a:t>ה'/אב/תשפ"א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BC536-1658-46E7-AE79-04B1468B3AD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48839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0C4-7255-48D7-8968-122D5BB354B7}" type="datetimeFigureOut">
              <a:rPr lang="he-IL" smtClean="0"/>
              <a:t>ה'/אב/תשפ"א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BC536-1658-46E7-AE79-04B1468B3AD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69532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17C0C4-7255-48D7-8968-122D5BB354B7}" type="datetimeFigureOut">
              <a:rPr lang="he-IL" smtClean="0"/>
              <a:t>ה'/אב/תשפ"א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1BC536-1658-46E7-AE79-04B1468B3AD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69365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תמונה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4" name="מלבן 3"/>
          <p:cNvSpPr/>
          <p:nvPr/>
        </p:nvSpPr>
        <p:spPr>
          <a:xfrm>
            <a:off x="1468801" y="165946"/>
            <a:ext cx="942918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8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פרויקט במדעי הרשתות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-44116" y="2719360"/>
            <a:ext cx="1512917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>
                <a:solidFill>
                  <a:schemeClr val="bg1"/>
                </a:solidFill>
              </a:rPr>
              <a:t>מציגים:</a:t>
            </a:r>
          </a:p>
          <a:p>
            <a:r>
              <a:rPr lang="he-IL" dirty="0">
                <a:solidFill>
                  <a:schemeClr val="bg1"/>
                </a:solidFill>
              </a:rPr>
              <a:t>אביבה שניאור</a:t>
            </a:r>
          </a:p>
          <a:p>
            <a:r>
              <a:rPr lang="he-IL" dirty="0">
                <a:solidFill>
                  <a:schemeClr val="bg1"/>
                </a:solidFill>
              </a:rPr>
              <a:t>אבירם חדד</a:t>
            </a:r>
          </a:p>
        </p:txBody>
      </p:sp>
    </p:spTree>
    <p:extLst>
      <p:ext uri="{BB962C8B-B14F-4D97-AF65-F5344CB8AC3E}">
        <p14:creationId xmlns:p14="http://schemas.microsoft.com/office/powerpoint/2010/main" val="26680826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/>
          <p:cNvSpPr/>
          <p:nvPr/>
        </p:nvSpPr>
        <p:spPr>
          <a:xfrm>
            <a:off x="2718457" y="67815"/>
            <a:ext cx="658545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תוצאות נוספות- נספחים</a:t>
            </a:r>
            <a:endParaRPr lang="he-IL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תמונה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199" y="1449445"/>
            <a:ext cx="3582548" cy="4507620"/>
          </a:xfrm>
          <a:prstGeom prst="rect">
            <a:avLst/>
          </a:prstGeom>
        </p:spPr>
      </p:pic>
      <p:pic>
        <p:nvPicPr>
          <p:cNvPr id="9" name="תמונה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6647" y="1779140"/>
            <a:ext cx="6368062" cy="417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211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מלבן 8"/>
          <p:cNvSpPr/>
          <p:nvPr/>
        </p:nvSpPr>
        <p:spPr>
          <a:xfrm>
            <a:off x="4655127" y="3740727"/>
            <a:ext cx="3808495" cy="2169622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מלבן 3"/>
          <p:cNvSpPr/>
          <p:nvPr/>
        </p:nvSpPr>
        <p:spPr>
          <a:xfrm>
            <a:off x="8463622" y="166101"/>
            <a:ext cx="175240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דאטה</a:t>
            </a:r>
            <a:endParaRPr lang="he-IL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184251" y="1296940"/>
            <a:ext cx="6558742" cy="175432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נתונים – התראות על יישובים לפי יום ושעה (קרדיט- יואב </a:t>
            </a:r>
            <a:r>
              <a:rPr lang="he-IL" dirty="0" err="1"/>
              <a:t>טפר</a:t>
            </a:r>
            <a:r>
              <a:rPr lang="he-IL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תחילת מבצע שומר החומות- 10.05.21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עיבוד </a:t>
            </a:r>
            <a:r>
              <a:rPr lang="he-IL" dirty="0" err="1"/>
              <a:t>הדאטה</a:t>
            </a:r>
            <a:r>
              <a:rPr lang="he-IL" dirty="0"/>
              <a:t> בשני מובנים: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e-IL" dirty="0"/>
              <a:t>איחוד יחידות זמן קטנות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e-IL" dirty="0"/>
              <a:t>איחוד </a:t>
            </a:r>
            <a:r>
              <a:rPr lang="he-IL" dirty="0" err="1"/>
              <a:t>איזורי</a:t>
            </a:r>
            <a:r>
              <a:rPr lang="he-IL" dirty="0"/>
              <a:t> יישוב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ניקוי והתאמת הנתונים על מנת להוציא </a:t>
            </a:r>
            <a:r>
              <a:rPr lang="he-IL" dirty="0" err="1"/>
              <a:t>קוארדינטות</a:t>
            </a:r>
            <a:r>
              <a:rPr lang="he-IL" dirty="0"/>
              <a:t> של היישובים.</a:t>
            </a:r>
          </a:p>
        </p:txBody>
      </p:sp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2390" y="3844636"/>
            <a:ext cx="7242464" cy="1907771"/>
          </a:xfrm>
          <a:prstGeom prst="rect">
            <a:avLst/>
          </a:prstGeom>
        </p:spPr>
      </p:pic>
      <p:cxnSp>
        <p:nvCxnSpPr>
          <p:cNvPr id="11" name="מחבר ישר 10"/>
          <p:cNvCxnSpPr>
            <a:stCxn id="5" idx="0"/>
          </p:cNvCxnSpPr>
          <p:nvPr/>
        </p:nvCxnSpPr>
        <p:spPr>
          <a:xfrm>
            <a:off x="8463622" y="3844636"/>
            <a:ext cx="0" cy="190777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244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/>
          <p:cNvSpPr/>
          <p:nvPr/>
        </p:nvSpPr>
        <p:spPr>
          <a:xfrm>
            <a:off x="2355823" y="0"/>
            <a:ext cx="723627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שלב א'- בניית גרף דו צדדי</a:t>
            </a:r>
            <a:endParaRPr lang="he-IL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10536" y="1020495"/>
            <a:ext cx="6232556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צמתים מצד ימין (540) -  זמני ההתראה.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צמתים מצד שמאל (421)  – יישובים.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קשתות – התראות ליישובים לפי זמן התראה.</a:t>
            </a:r>
          </a:p>
        </p:txBody>
      </p:sp>
      <p:pic>
        <p:nvPicPr>
          <p:cNvPr id="9" name="תמונה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22" y="1278038"/>
            <a:ext cx="2198294" cy="4880959"/>
          </a:xfrm>
          <a:prstGeom prst="rect">
            <a:avLst/>
          </a:prstGeom>
        </p:spPr>
      </p:pic>
      <p:pic>
        <p:nvPicPr>
          <p:cNvPr id="10" name="תמונה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6327" y="3679946"/>
            <a:ext cx="3845163" cy="2860801"/>
          </a:xfrm>
          <a:prstGeom prst="rect">
            <a:avLst/>
          </a:prstGeom>
        </p:spPr>
      </p:pic>
      <p:pic>
        <p:nvPicPr>
          <p:cNvPr id="11" name="תמונה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529" y="3718517"/>
            <a:ext cx="3751563" cy="278366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336771" y="2211185"/>
            <a:ext cx="6533804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ממצאים על הגרף: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e-IL" dirty="0"/>
              <a:t>יישוב שנפגע הכי הרבה – אשקלון (131).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e-IL" dirty="0"/>
              <a:t>נק' הזמן בה ירו להכי הרבה יישובים – 11/05/21 21:05 (226).</a:t>
            </a:r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592279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68" y="1075125"/>
            <a:ext cx="7099068" cy="5782875"/>
          </a:xfrm>
          <a:prstGeom prst="rect">
            <a:avLst/>
          </a:prstGeom>
        </p:spPr>
      </p:pic>
      <p:sp>
        <p:nvSpPr>
          <p:cNvPr id="6" name="מלבן 5"/>
          <p:cNvSpPr/>
          <p:nvPr/>
        </p:nvSpPr>
        <p:spPr>
          <a:xfrm>
            <a:off x="2256529" y="58231"/>
            <a:ext cx="74847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שלב ב'- בניית גרף </a:t>
            </a:r>
            <a:r>
              <a:rPr lang="he-IL" sz="5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ממושקל</a:t>
            </a:r>
            <a:endParaRPr lang="he-IL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66161" y="1062058"/>
            <a:ext cx="8277180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השטחת הגרף.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צמתים = יישובים (421).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קשתות ממושקלות = מס' הפעמים בהם שני יישובים טווחו באותה נק' זמן (</a:t>
            </a:r>
            <a:r>
              <a:rPr lang="en-US" dirty="0"/>
              <a:t>42833</a:t>
            </a:r>
            <a:r>
              <a:rPr lang="he-IL" dirty="0"/>
              <a:t>).</a:t>
            </a:r>
          </a:p>
        </p:txBody>
      </p:sp>
      <p:pic>
        <p:nvPicPr>
          <p:cNvPr id="9" name="Picture 2527"/>
          <p:cNvPicPr/>
          <p:nvPr/>
        </p:nvPicPr>
        <p:blipFill>
          <a:blip r:embed="rId3"/>
          <a:stretch>
            <a:fillRect/>
          </a:stretch>
        </p:blipFill>
        <p:spPr>
          <a:xfrm>
            <a:off x="8603673" y="2128059"/>
            <a:ext cx="3588327" cy="4729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128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/>
          <p:cNvSpPr/>
          <p:nvPr/>
        </p:nvSpPr>
        <p:spPr>
          <a:xfrm>
            <a:off x="4228223" y="58231"/>
            <a:ext cx="354135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ממצאי הגרף</a:t>
            </a:r>
            <a:endParaRPr lang="he-IL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1248" y="1355633"/>
            <a:ext cx="3910752" cy="2814510"/>
          </a:xfrm>
          <a:prstGeom prst="rect">
            <a:avLst/>
          </a:prstGeom>
        </p:spPr>
      </p:pic>
      <p:pic>
        <p:nvPicPr>
          <p:cNvPr id="8" name="תמונה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2012" y="1264703"/>
            <a:ext cx="3915295" cy="281451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288932" y="5518333"/>
            <a:ext cx="2748581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/>
              <a:t>Radius: 2</a:t>
            </a:r>
            <a:endParaRPr lang="he-IL" dirty="0"/>
          </a:p>
          <a:p>
            <a:pPr algn="l"/>
            <a:r>
              <a:rPr lang="en-US" dirty="0"/>
              <a:t>Diameter: 3</a:t>
            </a:r>
            <a:br>
              <a:rPr lang="en-US" dirty="0"/>
            </a:br>
            <a:r>
              <a:rPr lang="en-US" dirty="0"/>
              <a:t>Average Path length: ~1.6</a:t>
            </a:r>
          </a:p>
        </p:txBody>
      </p:sp>
      <p:pic>
        <p:nvPicPr>
          <p:cNvPr id="10" name="תמונה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444" y="1262626"/>
            <a:ext cx="3375605" cy="281658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158678" y="4188048"/>
            <a:ext cx="157941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/>
              <a:t>Density: 0.484</a:t>
            </a:r>
            <a:endParaRPr lang="he-IL" dirty="0"/>
          </a:p>
        </p:txBody>
      </p:sp>
      <p:sp>
        <p:nvSpPr>
          <p:cNvPr id="13" name="סוגר מסולסל ימני 12"/>
          <p:cNvSpPr/>
          <p:nvPr/>
        </p:nvSpPr>
        <p:spPr>
          <a:xfrm>
            <a:off x="4896197" y="5518950"/>
            <a:ext cx="731520" cy="92271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" name="TextBox 13"/>
          <p:cNvSpPr txBox="1"/>
          <p:nvPr/>
        </p:nvSpPr>
        <p:spPr>
          <a:xfrm>
            <a:off x="5827223" y="5777345"/>
            <a:ext cx="135497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/>
              <a:t>Small world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371400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3" grpId="0" animBg="1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/>
          <p:cNvSpPr/>
          <p:nvPr/>
        </p:nvSpPr>
        <p:spPr>
          <a:xfrm>
            <a:off x="576888" y="0"/>
            <a:ext cx="108606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שלב ג'- אנליזה על הגרף: חיזוי משקולות</a:t>
            </a:r>
            <a:endParaRPr lang="he-IL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44036" y="1439548"/>
            <a:ext cx="346640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/>
              <a:t>פונקציה של מרחק בין יישוב </a:t>
            </a:r>
            <a:r>
              <a:rPr lang="he-IL" dirty="0" err="1"/>
              <a:t>לחבירו</a:t>
            </a:r>
            <a:r>
              <a:rPr lang="he-IL" dirty="0"/>
              <a:t>.</a:t>
            </a:r>
          </a:p>
        </p:txBody>
      </p:sp>
      <p:pic>
        <p:nvPicPr>
          <p:cNvPr id="3" name="תמונה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1392" y="1808880"/>
            <a:ext cx="3491345" cy="4964878"/>
          </a:xfrm>
          <a:prstGeom prst="rect">
            <a:avLst/>
          </a:prstGeom>
        </p:spPr>
      </p:pic>
      <p:pic>
        <p:nvPicPr>
          <p:cNvPr id="9" name="תמונה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537" y="1808880"/>
            <a:ext cx="4609406" cy="504912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353040" y="1439548"/>
            <a:ext cx="395581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/>
              <a:t>פונקציה של מרחק קליפתי מעזה ליישובים.</a:t>
            </a:r>
          </a:p>
        </p:txBody>
      </p:sp>
    </p:spTree>
    <p:extLst>
      <p:ext uri="{BB962C8B-B14F-4D97-AF65-F5344CB8AC3E}">
        <p14:creationId xmlns:p14="http://schemas.microsoft.com/office/powerpoint/2010/main" val="2724827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/>
          <p:cNvSpPr/>
          <p:nvPr/>
        </p:nvSpPr>
        <p:spPr>
          <a:xfrm>
            <a:off x="1427604" y="354708"/>
            <a:ext cx="90428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היפותיזה</a:t>
            </a:r>
            <a:r>
              <a:rPr lang="he-IL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א'- מרחק קליפתי מעזה</a:t>
            </a:r>
            <a:endParaRPr lang="he-IL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" name="תמונה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526" y="1728354"/>
            <a:ext cx="10923423" cy="4273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219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163" y="2226611"/>
            <a:ext cx="7473454" cy="2799214"/>
          </a:xfrm>
          <a:prstGeom prst="rect">
            <a:avLst/>
          </a:prstGeom>
        </p:spPr>
      </p:pic>
      <p:sp>
        <p:nvSpPr>
          <p:cNvPr id="6" name="מלבן 5"/>
          <p:cNvSpPr/>
          <p:nvPr/>
        </p:nvSpPr>
        <p:spPr>
          <a:xfrm>
            <a:off x="1764238" y="354708"/>
            <a:ext cx="836959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היפותיזה</a:t>
            </a:r>
            <a:r>
              <a:rPr lang="he-IL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ב'- מרחק בין יישובים</a:t>
            </a:r>
            <a:endParaRPr lang="he-IL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תמונה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51" y="2345504"/>
            <a:ext cx="4293636" cy="268032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52877" y="5245331"/>
            <a:ext cx="1823183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1400" dirty="0"/>
              <a:t>f= b*</a:t>
            </a:r>
            <a:r>
              <a:rPr lang="en-US" sz="1400" dirty="0" err="1"/>
              <a:t>exp</a:t>
            </a:r>
            <a:r>
              <a:rPr lang="en-US" sz="1400" dirty="0"/>
              <a:t>(-a*x) + c</a:t>
            </a:r>
          </a:p>
          <a:p>
            <a:pPr algn="l"/>
            <a:r>
              <a:rPr lang="en-US" sz="1400" dirty="0"/>
              <a:t>a = 8.76774726e-05</a:t>
            </a:r>
          </a:p>
          <a:p>
            <a:pPr algn="l"/>
            <a:r>
              <a:rPr lang="en-US" sz="1400" dirty="0"/>
              <a:t>b =  4.75791382</a:t>
            </a:r>
          </a:p>
          <a:p>
            <a:pPr algn="l"/>
            <a:r>
              <a:rPr lang="en-US" sz="1400" dirty="0"/>
              <a:t>c = 1.45009695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653414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/>
          <p:cNvSpPr/>
          <p:nvPr/>
        </p:nvSpPr>
        <p:spPr>
          <a:xfrm>
            <a:off x="2718457" y="67815"/>
            <a:ext cx="658545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תוצאות נוספות- נספחים</a:t>
            </a:r>
            <a:endParaRPr lang="he-IL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תמונה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7012" y="1306570"/>
            <a:ext cx="3821752" cy="2430943"/>
          </a:xfrm>
          <a:prstGeom prst="rect">
            <a:avLst/>
          </a:prstGeom>
        </p:spPr>
      </p:pic>
      <p:pic>
        <p:nvPicPr>
          <p:cNvPr id="11" name="תמונה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1042" y="1306570"/>
            <a:ext cx="3812921" cy="242477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94708" y="4098174"/>
            <a:ext cx="197842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/>
              <a:t>Density: 0.197</a:t>
            </a:r>
            <a:endParaRPr lang="he-IL" dirty="0"/>
          </a:p>
        </p:txBody>
      </p:sp>
      <p:pic>
        <p:nvPicPr>
          <p:cNvPr id="13" name="תמונה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58" y="1306571"/>
            <a:ext cx="3598218" cy="2573373"/>
          </a:xfrm>
          <a:prstGeom prst="rect">
            <a:avLst/>
          </a:prstGeom>
        </p:spPr>
      </p:pic>
      <p:pic>
        <p:nvPicPr>
          <p:cNvPr id="14" name="תמונה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4175" y="3874334"/>
            <a:ext cx="3217025" cy="2866937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94708" y="4771505"/>
            <a:ext cx="2904703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/>
              <a:t>Diameter: 3</a:t>
            </a:r>
          </a:p>
          <a:p>
            <a:pPr algn="l"/>
            <a:r>
              <a:rPr lang="en-US" dirty="0"/>
              <a:t>Radius: 2</a:t>
            </a:r>
          </a:p>
          <a:p>
            <a:pPr algn="l"/>
            <a:r>
              <a:rPr lang="en-US" dirty="0"/>
              <a:t>Average Path length: 1.81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246238095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2995</TotalTime>
  <Words>239</Words>
  <Application>Microsoft Office PowerPoint</Application>
  <PresentationFormat>מסך רחב</PresentationFormat>
  <Paragraphs>42</Paragraphs>
  <Slides>10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‏‏משתמש Windows</dc:creator>
  <cp:lastModifiedBy>Aviva Simchon</cp:lastModifiedBy>
  <cp:revision>26</cp:revision>
  <dcterms:created xsi:type="dcterms:W3CDTF">2021-06-27T17:38:19Z</dcterms:created>
  <dcterms:modified xsi:type="dcterms:W3CDTF">2021-07-14T09:15:40Z</dcterms:modified>
</cp:coreProperties>
</file>

<file path=docProps/thumbnail.jpeg>
</file>